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2"/>
  </p:notesMasterIdLst>
  <p:handoutMasterIdLst>
    <p:handoutMasterId r:id="rId143"/>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19"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410" r:id="rId34"/>
    <p:sldId id="411" r:id="rId35"/>
    <p:sldId id="412" r:id="rId36"/>
    <p:sldId id="413" r:id="rId37"/>
    <p:sldId id="417" r:id="rId38"/>
    <p:sldId id="416" r:id="rId39"/>
    <p:sldId id="420" r:id="rId40"/>
    <p:sldId id="418" r:id="rId41"/>
    <p:sldId id="373" r:id="rId42"/>
    <p:sldId id="372" r:id="rId43"/>
    <p:sldId id="414" r:id="rId44"/>
    <p:sldId id="375" r:id="rId45"/>
    <p:sldId id="415" r:id="rId46"/>
    <p:sldId id="366" r:id="rId47"/>
    <p:sldId id="324" r:id="rId48"/>
    <p:sldId id="325" r:id="rId49"/>
    <p:sldId id="326" r:id="rId50"/>
    <p:sldId id="327" r:id="rId51"/>
    <p:sldId id="257" r:id="rId52"/>
    <p:sldId id="258" r:id="rId53"/>
    <p:sldId id="260" r:id="rId54"/>
    <p:sldId id="259" r:id="rId55"/>
    <p:sldId id="261"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300" r:id="rId69"/>
    <p:sldId id="421" r:id="rId70"/>
    <p:sldId id="276" r:id="rId71"/>
    <p:sldId id="349" r:id="rId72"/>
    <p:sldId id="277" r:id="rId73"/>
    <p:sldId id="278" r:id="rId74"/>
    <p:sldId id="279" r:id="rId75"/>
    <p:sldId id="280" r:id="rId76"/>
    <p:sldId id="281" r:id="rId77"/>
    <p:sldId id="282" r:id="rId78"/>
    <p:sldId id="342" r:id="rId79"/>
    <p:sldId id="283" r:id="rId80"/>
    <p:sldId id="284" r:id="rId81"/>
    <p:sldId id="285" r:id="rId82"/>
    <p:sldId id="286" r:id="rId83"/>
    <p:sldId id="346" r:id="rId84"/>
    <p:sldId id="350" r:id="rId85"/>
    <p:sldId id="338" r:id="rId86"/>
    <p:sldId id="370" r:id="rId87"/>
    <p:sldId id="347" r:id="rId88"/>
    <p:sldId id="287" r:id="rId89"/>
    <p:sldId id="288" r:id="rId90"/>
    <p:sldId id="289" r:id="rId91"/>
    <p:sldId id="291" r:id="rId92"/>
    <p:sldId id="292" r:id="rId93"/>
    <p:sldId id="294" r:id="rId94"/>
    <p:sldId id="341" r:id="rId95"/>
    <p:sldId id="295" r:id="rId96"/>
    <p:sldId id="296" r:id="rId97"/>
    <p:sldId id="333" r:id="rId98"/>
    <p:sldId id="297" r:id="rId99"/>
    <p:sldId id="298" r:id="rId100"/>
    <p:sldId id="351" r:id="rId101"/>
    <p:sldId id="299" r:id="rId102"/>
    <p:sldId id="301" r:id="rId103"/>
    <p:sldId id="302" r:id="rId104"/>
    <p:sldId id="303" r:id="rId105"/>
    <p:sldId id="343" r:id="rId106"/>
    <p:sldId id="304" r:id="rId107"/>
    <p:sldId id="305" r:id="rId108"/>
    <p:sldId id="335" r:id="rId109"/>
    <p:sldId id="306" r:id="rId110"/>
    <p:sldId id="345" r:id="rId111"/>
    <p:sldId id="339" r:id="rId112"/>
    <p:sldId id="307" r:id="rId113"/>
    <p:sldId id="352" r:id="rId114"/>
    <p:sldId id="336" r:id="rId115"/>
    <p:sldId id="308" r:id="rId116"/>
    <p:sldId id="309" r:id="rId117"/>
    <p:sldId id="290" r:id="rId118"/>
    <p:sldId id="293" r:id="rId119"/>
    <p:sldId id="310" r:id="rId120"/>
    <p:sldId id="311" r:id="rId121"/>
    <p:sldId id="312" r:id="rId122"/>
    <p:sldId id="313" r:id="rId123"/>
    <p:sldId id="314" r:id="rId124"/>
    <p:sldId id="315" r:id="rId125"/>
    <p:sldId id="316" r:id="rId126"/>
    <p:sldId id="317" r:id="rId127"/>
    <p:sldId id="344" r:id="rId128"/>
    <p:sldId id="353" r:id="rId129"/>
    <p:sldId id="340" r:id="rId130"/>
    <p:sldId id="334" r:id="rId131"/>
    <p:sldId id="319" r:id="rId132"/>
    <p:sldId id="321" r:id="rId133"/>
    <p:sldId id="320" r:id="rId134"/>
    <p:sldId id="348" r:id="rId135"/>
    <p:sldId id="378" r:id="rId136"/>
    <p:sldId id="379" r:id="rId137"/>
    <p:sldId id="380" r:id="rId138"/>
    <p:sldId id="381" r:id="rId139"/>
    <p:sldId id="382" r:id="rId140"/>
    <p:sldId id="383" r:id="rId141"/>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E23"/>
    <a:srgbClr val="076324"/>
    <a:srgbClr val="A0A0A3"/>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1" autoAdjust="0"/>
    <p:restoredTop sz="78581" autoAdjust="0"/>
  </p:normalViewPr>
  <p:slideViewPr>
    <p:cSldViewPr snapToGrid="0">
      <p:cViewPr varScale="1">
        <p:scale>
          <a:sx n="107" d="100"/>
          <a:sy n="107" d="100"/>
        </p:scale>
        <p:origin x="1344" y="13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1908"/>
    </p:cViewPr>
  </p:sorterViewPr>
  <p:notesViewPr>
    <p:cSldViewPr snapToGrid="0">
      <p:cViewPr varScale="1">
        <p:scale>
          <a:sx n="89" d="100"/>
          <a:sy n="89" d="100"/>
        </p:scale>
        <p:origin x="4182"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911315840"/>
        <c:axId val="-911311488"/>
      </c:lineChart>
      <c:catAx>
        <c:axId val="-911315840"/>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911311488"/>
        <c:crosses val="autoZero"/>
        <c:auto val="1"/>
        <c:lblAlgn val="ctr"/>
        <c:lblOffset val="100"/>
        <c:noMultiLvlLbl val="0"/>
      </c:catAx>
      <c:valAx>
        <c:axId val="-911311488"/>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911315840"/>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4/21/2015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171450" indent="-171450">
              <a:buFont typeface="Arial" panose="020B0604020202020204" pitchFamily="34" charset="0"/>
              <a:buChar char="•"/>
            </a:pPr>
            <a:r>
              <a:rPr lang="en-US" dirty="0" smtClean="0"/>
              <a:t>Bluetooth onesie tells you movement of baby and heart rate</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a:t>
            </a:r>
            <a:r>
              <a:rPr lang="en-US" baseline="0" dirty="0" err="1" smtClean="0"/>
              <a:t>Scratchjr</a:t>
            </a: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132</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133</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www.kodable.com/" TargetMode="Externa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7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255454"/>
            <a:ext cx="7263589" cy="422542"/>
          </a:xfrm>
        </p:spPr>
        <p:txBody>
          <a:bodyPr/>
          <a:lstStyle/>
          <a:p>
            <a:r>
              <a:rPr lang="en-US" dirty="0" smtClean="0"/>
              <a:t>The Delivery -Tech</a:t>
            </a:r>
            <a:endParaRPr lang="en-US" dirty="0"/>
          </a:p>
        </p:txBody>
      </p:sp>
      <p:sp>
        <p:nvSpPr>
          <p:cNvPr id="5" name="Oval 4"/>
          <p:cNvSpPr/>
          <p:nvPr/>
        </p:nvSpPr>
        <p:spPr>
          <a:xfrm>
            <a:off x="9525" y="9525"/>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5400" dirty="0" smtClean="0">
                <a:latin typeface="baby icons" panose="02000500000000000000" pitchFamily="2" charset="0"/>
              </a:rPr>
              <a:t>t</a:t>
            </a:r>
            <a:endParaRPr lang="en-US" dirty="0">
              <a:latin typeface="baby icons" panose="02000500000000000000" pitchFamily="2" charset="0"/>
            </a:endParaRPr>
          </a:p>
        </p:txBody>
      </p:sp>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232" y="241931"/>
            <a:ext cx="6985194" cy="422542"/>
          </a:xfrm>
        </p:spPr>
        <p:txBody>
          <a:bodyPr>
            <a:normAutofit/>
          </a:bodyPr>
          <a:lstStyle/>
          <a:p>
            <a:r>
              <a:rPr lang="en-US" dirty="0" smtClean="0"/>
              <a:t>Early Years - Tech</a:t>
            </a:r>
            <a:endParaRPr lang="en-US" dirty="0"/>
          </a:p>
        </p:txBody>
      </p:sp>
      <p:grpSp>
        <p:nvGrpSpPr>
          <p:cNvPr id="51" name="Group 50"/>
          <p:cNvGrpSpPr/>
          <p:nvPr/>
        </p:nvGrpSpPr>
        <p:grpSpPr>
          <a:xfrm>
            <a:off x="-252632" y="-397831"/>
            <a:ext cx="1415328" cy="1727642"/>
            <a:chOff x="-151032" y="-191120"/>
            <a:chExt cx="1415328" cy="1727642"/>
          </a:xfrm>
        </p:grpSpPr>
        <p:sp>
          <p:nvSpPr>
            <p:cNvPr id="7" name="Oval 6"/>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151032" y="-191120"/>
              <a:ext cx="1415328"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rgbClr val="F4F4F4"/>
                  </a:solidFill>
                  <a:latin typeface="baby icons" panose="02000500000000000000" pitchFamily="2" charset="0"/>
                </a:rPr>
                <a:t>@</a:t>
              </a:r>
            </a:p>
          </p:txBody>
        </p:sp>
      </p:grpSp>
      <p:grpSp>
        <p:nvGrpSpPr>
          <p:cNvPr id="25" name="Group 24"/>
          <p:cNvGrpSpPr/>
          <p:nvPr/>
        </p:nvGrpSpPr>
        <p:grpSpPr>
          <a:xfrm>
            <a:off x="758341" y="99029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99029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99029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88" y="213427"/>
            <a:ext cx="4162390" cy="470429"/>
          </a:xfrm>
        </p:spPr>
        <p:txBody>
          <a:bodyPr>
            <a:normAutofit/>
          </a:bodyPr>
          <a:lstStyle/>
          <a:p>
            <a:r>
              <a:rPr lang="en-US" b="0" dirty="0" smtClean="0"/>
              <a:t>Parenting Geek Out 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endParaRPr lang="en-US" sz="1000" dirty="0">
                <a:solidFill>
                  <a:schemeClr val="bg1"/>
                </a:solidFill>
                <a:latin typeface="Roboto Light"/>
                <a:cs typeface="Roboto Light"/>
              </a:endParaRP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endParaRPr lang="en-US" sz="1000" dirty="0">
                <a:solidFill>
                  <a:schemeClr val="bg1"/>
                </a:solidFill>
                <a:latin typeface="Roboto Light"/>
                <a:cs typeface="Roboto Light"/>
              </a:endParaRP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endParaRPr lang="en-US" sz="1000" dirty="0">
                <a:solidFill>
                  <a:schemeClr val="bg1"/>
                </a:solidFill>
                <a:latin typeface="Roboto Light"/>
                <a:cs typeface="Roboto Light"/>
              </a:endParaRP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endParaRPr lang="en-US" sz="1000" dirty="0">
                <a:solidFill>
                  <a:schemeClr val="bg1"/>
                </a:solidFill>
                <a:latin typeface="Roboto Light"/>
                <a:cs typeface="Roboto Light"/>
              </a:endParaRP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endParaRPr lang="en-US" sz="1000" dirty="0">
                <a:solidFill>
                  <a:schemeClr val="bg1"/>
                </a:solidFill>
                <a:latin typeface="Roboto Light"/>
                <a:cs typeface="Roboto Light"/>
              </a:endParaRP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endParaRPr lang="en-US" sz="1000" dirty="0">
                <a:solidFill>
                  <a:schemeClr val="bg1"/>
                </a:solidFill>
                <a:latin typeface="Roboto Light"/>
                <a:cs typeface="Roboto Light"/>
              </a:endParaRP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err="1" smtClean="0">
                  <a:solidFill>
                    <a:schemeClr val="bg1"/>
                  </a:solidFill>
                  <a:latin typeface="Roboto Light"/>
                  <a:cs typeface="Roboto Light"/>
                </a:rPr>
                <a:t>Onsie</a:t>
              </a:r>
              <a:r>
                <a:rPr lang="en-US" sz="1000" dirty="0" smtClean="0">
                  <a:solidFill>
                    <a:schemeClr val="bg1"/>
                  </a:solidFill>
                  <a:latin typeface="Roboto Light"/>
                  <a:cs typeface="Roboto Light"/>
                </a:rPr>
                <a:t> Monitor</a:t>
              </a:r>
              <a:endParaRPr lang="en-US" sz="1000" dirty="0">
                <a:solidFill>
                  <a:schemeClr val="bg1"/>
                </a:solidFill>
                <a:latin typeface="Roboto Light"/>
                <a:cs typeface="Roboto Light"/>
              </a:endParaRP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93571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94852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95967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94247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66014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65638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75446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664528"/>
            <a:ext cx="769474" cy="1086434"/>
          </a:xfrm>
          <a:prstGeom prst="rect">
            <a:avLst/>
          </a:prstGeom>
        </p:spPr>
      </p:pic>
      <p:grpSp>
        <p:nvGrpSpPr>
          <p:cNvPr id="43" name="Group 42"/>
          <p:cNvGrpSpPr/>
          <p:nvPr/>
        </p:nvGrpSpPr>
        <p:grpSpPr>
          <a:xfrm>
            <a:off x="-250464" y="-129313"/>
            <a:ext cx="1415328" cy="1105292"/>
            <a:chOff x="-151032" y="81958"/>
            <a:chExt cx="1415328" cy="1105292"/>
          </a:xfrm>
        </p:grpSpPr>
        <p:sp>
          <p:nvSpPr>
            <p:cNvPr id="44" name="Oval 43"/>
            <p:cNvSpPr/>
            <p:nvPr/>
          </p:nvSpPr>
          <p:spPr>
            <a:xfrm>
              <a:off x="99432" y="202713"/>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5" name="Shape 8841"/>
            <p:cNvSpPr/>
            <p:nvPr/>
          </p:nvSpPr>
          <p:spPr>
            <a:xfrm>
              <a:off x="-151032" y="81958"/>
              <a:ext cx="1415328" cy="110529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rgbClr val="F4F4F4"/>
                  </a:solidFill>
                  <a:latin typeface="baby icons" panose="02000500000000000000" pitchFamily="2" charset="0"/>
                </a:rPr>
                <a:t></a:t>
              </a:r>
              <a:endParaRPr lang="en-US" sz="88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7" y="285751"/>
            <a:ext cx="7739149" cy="470429"/>
          </a:xfrm>
        </p:spPr>
        <p:txBody>
          <a:bodyPr/>
          <a:lstStyle/>
          <a:p>
            <a:r>
              <a:rPr lang="en-US" b="0" dirty="0" smtClean="0"/>
              <a:t>Plan for the arrival</a:t>
            </a:r>
            <a:endParaRPr lang="en-US" b="0" dirty="0"/>
          </a:p>
        </p:txBody>
      </p:sp>
      <p:grpSp>
        <p:nvGrpSpPr>
          <p:cNvPr id="12" name="Group 11"/>
          <p:cNvGrpSpPr/>
          <p:nvPr/>
        </p:nvGrpSpPr>
        <p:grpSpPr>
          <a:xfrm>
            <a:off x="384020" y="877452"/>
            <a:ext cx="2617799" cy="2849168"/>
            <a:chOff x="384019" y="877452"/>
            <a:chExt cx="2617799" cy="2849168"/>
          </a:xfrm>
        </p:grpSpPr>
        <p:grpSp>
          <p:nvGrpSpPr>
            <p:cNvPr id="7" name="Group 6"/>
            <p:cNvGrpSpPr/>
            <p:nvPr/>
          </p:nvGrpSpPr>
          <p:grpSpPr>
            <a:xfrm>
              <a:off x="434806" y="877452"/>
              <a:ext cx="2536223" cy="1395879"/>
              <a:chOff x="434806" y="877452"/>
              <a:chExt cx="2536223" cy="1395879"/>
            </a:xfrm>
          </p:grpSpPr>
          <p:sp>
            <p:nvSpPr>
              <p:cNvPr id="9" name="TextBox 8"/>
              <p:cNvSpPr txBox="1"/>
              <p:nvPr/>
            </p:nvSpPr>
            <p:spPr>
              <a:xfrm>
                <a:off x="831273" y="1196113"/>
                <a:ext cx="2139756" cy="107721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 after 12 months</a:t>
                </a:r>
              </a:p>
              <a:p>
                <a:pPr marL="171450" indent="-171450">
                  <a:buFont typeface="Arial" panose="020B0604020202020204" pitchFamily="34" charset="0"/>
                  <a:buChar char="•"/>
                </a:pPr>
                <a:r>
                  <a:rPr lang="en-US" sz="1100" dirty="0">
                    <a:latin typeface="Roboto Light"/>
                    <a:cs typeface="Roboto Light"/>
                  </a:rPr>
                  <a:t>M</a:t>
                </a:r>
                <a:r>
                  <a:rPr lang="en-US" sz="1100" dirty="0" smtClean="0">
                    <a:latin typeface="Roboto Light"/>
                    <a:cs typeface="Roboto Light"/>
                  </a:rPr>
                  <a:t>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1100" dirty="0" smtClean="0">
                    <a:latin typeface="Roboto Light"/>
                    <a:cs typeface="Roboto Light"/>
                  </a:rPr>
                  <a:t>Paternity leave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1088102"/>
              <a:chOff x="385559" y="877452"/>
              <a:chExt cx="2585470" cy="1088102"/>
            </a:xfrm>
          </p:grpSpPr>
          <p:sp>
            <p:nvSpPr>
              <p:cNvPr id="188" name="TextBox 187"/>
              <p:cNvSpPr txBox="1"/>
              <p:nvPr/>
            </p:nvSpPr>
            <p:spPr>
              <a:xfrm>
                <a:off x="831273" y="1196113"/>
                <a:ext cx="213975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Form </a:t>
                </a:r>
                <a:r>
                  <a:rPr lang="en-US" sz="1100" dirty="0" smtClean="0">
                    <a:latin typeface="Roboto Light"/>
                    <a:cs typeface="Roboto Light"/>
                  </a:rPr>
                  <a:t>with </a:t>
                </a:r>
                <a:r>
                  <a:rPr lang="en-US" sz="1100" dirty="0">
                    <a:latin typeface="Roboto Light"/>
                    <a:cs typeface="Roboto Light"/>
                  </a:rPr>
                  <a:t>coworkers </a:t>
                </a:r>
              </a:p>
              <a:p>
                <a:pPr marL="171450" indent="-171450">
                  <a:buFont typeface="Arial" panose="020B0604020202020204" pitchFamily="34" charset="0"/>
                  <a:buChar char="•"/>
                </a:pPr>
                <a:r>
                  <a:rPr lang="en-US" sz="1100" dirty="0">
                    <a:latin typeface="Roboto Light"/>
                    <a:cs typeface="Roboto Light"/>
                  </a:rPr>
                  <a:t>Create 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397" y="15261"/>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918" y="227823"/>
            <a:ext cx="4512733" cy="470429"/>
          </a:xfrm>
        </p:spPr>
        <p:txBody>
          <a:bodyPr>
            <a:normAutofit/>
          </a:bodyPr>
          <a:lstStyle/>
          <a:p>
            <a:r>
              <a:rPr lang="en-US" b="0" dirty="0" smtClean="0"/>
              <a:t>Organizational Ideas and Tools</a:t>
            </a:r>
            <a:endParaRPr lang="en-US" b="0" dirty="0"/>
          </a:p>
        </p:txBody>
      </p:sp>
      <p:grpSp>
        <p:nvGrpSpPr>
          <p:cNvPr id="20" name="Group 19"/>
          <p:cNvGrpSpPr/>
          <p:nvPr/>
        </p:nvGrpSpPr>
        <p:grpSpPr>
          <a:xfrm>
            <a:off x="1288374" y="100750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419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419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419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00750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419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00750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00750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7" name="Group 26"/>
          <p:cNvGrpSpPr/>
          <p:nvPr/>
        </p:nvGrpSpPr>
        <p:grpSpPr>
          <a:xfrm>
            <a:off x="-94453" y="-139784"/>
            <a:ext cx="1115433" cy="1205641"/>
            <a:chOff x="-1085053" y="-127084"/>
            <a:chExt cx="1115433" cy="1205641"/>
          </a:xfrm>
        </p:grpSpPr>
        <p:sp>
          <p:nvSpPr>
            <p:cNvPr id="86" name="Oval 85"/>
            <p:cNvSpPr/>
            <p:nvPr/>
          </p:nvSpPr>
          <p:spPr>
            <a:xfrm>
              <a:off x="-984536" y="18538"/>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3" name="Shape 8841"/>
            <p:cNvSpPr/>
            <p:nvPr/>
          </p:nvSpPr>
          <p:spPr>
            <a:xfrm>
              <a:off x="-1085053" y="-127084"/>
              <a:ext cx="1115433" cy="120564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endParaRPr lang="en-US" sz="80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 day using apps</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4" y="258228"/>
            <a:ext cx="7743826" cy="422542"/>
          </a:xfrm>
        </p:spPr>
        <p:txBody>
          <a:bodyPr>
            <a:normAutofit/>
          </a:bodyPr>
          <a:lstStyle/>
          <a:p>
            <a:r>
              <a:rPr lang="en-US" dirty="0" smtClean="0"/>
              <a:t>Staying Current</a:t>
            </a:r>
            <a:endParaRPr lang="en-US" b="0" dirty="0"/>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418549" y="781036"/>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3" name="Group 2"/>
          <p:cNvGrpSpPr/>
          <p:nvPr/>
        </p:nvGrpSpPr>
        <p:grpSpPr>
          <a:xfrm>
            <a:off x="-58431" y="-81244"/>
            <a:ext cx="967247" cy="1099778"/>
            <a:chOff x="3693367" y="228633"/>
            <a:chExt cx="967247" cy="1099778"/>
          </a:xfrm>
        </p:grpSpPr>
        <p:sp>
          <p:nvSpPr>
            <p:cNvPr id="78" name="Oval 7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a:t>
            </a:r>
            <a:endParaRPr lang="en-US" dirty="0"/>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914400" y="258228"/>
            <a:ext cx="8229600" cy="422542"/>
          </a:xfrm>
        </p:spPr>
        <p:txBody>
          <a:bodyPr>
            <a:normAutofit/>
          </a:bodyPr>
          <a:lstStyle/>
          <a:p>
            <a:r>
              <a:rPr lang="en-US" dirty="0"/>
              <a:t>Staging </a:t>
            </a:r>
            <a:r>
              <a:rPr lang="en-US" dirty="0" smtClean="0"/>
              <a:t>Content</a:t>
            </a:r>
            <a:endParaRPr lang="en-US" dirty="0"/>
          </a:p>
        </p:txBody>
      </p:sp>
      <p:sp>
        <p:nvSpPr>
          <p:cNvPr id="72" name="Text Placeholder 71"/>
          <p:cNvSpPr>
            <a:spLocks noGrp="1"/>
          </p:cNvSpPr>
          <p:nvPr>
            <p:ph type="body" sz="quarter" idx="13"/>
          </p:nvPr>
        </p:nvSpPr>
        <p:spPr>
          <a:xfrm>
            <a:off x="458611" y="2085974"/>
            <a:ext cx="5480334" cy="2112087"/>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grpSp>
        <p:nvGrpSpPr>
          <p:cNvPr id="6" name="Group 5"/>
          <p:cNvGrpSpPr/>
          <p:nvPr/>
        </p:nvGrpSpPr>
        <p:grpSpPr>
          <a:xfrm>
            <a:off x="-58431" y="-81244"/>
            <a:ext cx="967247" cy="1099778"/>
            <a:chOff x="3693367" y="228633"/>
            <a:chExt cx="967247" cy="1099778"/>
          </a:xfrm>
        </p:grpSpPr>
        <p:sp>
          <p:nvSpPr>
            <p:cNvPr id="7" name="Oval 6"/>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
        <p:nvSpPr>
          <p:cNvPr id="22" name="Shape 118"/>
          <p:cNvSpPr/>
          <p:nvPr/>
        </p:nvSpPr>
        <p:spPr>
          <a:xfrm>
            <a:off x="6408729" y="3565542"/>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6275549" y="3245790"/>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6254509" y="2927166"/>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6259722" y="2590855"/>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6390963" y="2440055"/>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6130625" y="680770"/>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7147920" y="680770"/>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3" name="TextBox 52"/>
          <p:cNvSpPr txBox="1"/>
          <p:nvPr/>
        </p:nvSpPr>
        <p:spPr>
          <a:xfrm>
            <a:off x="8270199" y="3263887"/>
            <a:ext cx="184731" cy="769441"/>
          </a:xfrm>
          <a:prstGeom prst="rect">
            <a:avLst/>
          </a:prstGeom>
          <a:noFill/>
        </p:spPr>
        <p:txBody>
          <a:bodyPr wrap="none" rtlCol="0">
            <a:spAutoFit/>
          </a:bodyPr>
          <a:lstStyle/>
          <a:p>
            <a:endParaRPr lang="en-US" sz="4400" dirty="0">
              <a:solidFill>
                <a:schemeClr val="bg1"/>
              </a:solidFill>
              <a:latin typeface="Roboto Black"/>
              <a:cs typeface="Roboto Black"/>
            </a:endParaRPr>
          </a:p>
        </p:txBody>
      </p:sp>
      <p:sp>
        <p:nvSpPr>
          <p:cNvPr id="55" name="Shape 122"/>
          <p:cNvSpPr/>
          <p:nvPr/>
        </p:nvSpPr>
        <p:spPr>
          <a:xfrm>
            <a:off x="7173853" y="2590855"/>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7626185" y="2665187"/>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6309376" y="2957909"/>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6716018" y="3601512"/>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7023711" y="3341563"/>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7288147" y="3591604"/>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7659331" y="2974398"/>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7603146" y="3265582"/>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6328234" y="2643086"/>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7011335" y="3043145"/>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7040438" y="2714507"/>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6406050" y="3273733"/>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8431" y="-81244"/>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99" name="Title 98"/>
          <p:cNvSpPr>
            <a:spLocks noGrp="1"/>
          </p:cNvSpPr>
          <p:nvPr>
            <p:ph type="title"/>
          </p:nvPr>
        </p:nvSpPr>
        <p:spPr>
          <a:xfrm>
            <a:off x="914400" y="263166"/>
            <a:ext cx="8229600" cy="422542"/>
          </a:xfrm>
        </p:spPr>
        <p:txBody>
          <a:bodyPr anchor="t">
            <a:normAutofit fontScale="90000"/>
          </a:bodyPr>
          <a:lstStyle/>
          <a:p>
            <a:r>
              <a:rPr lang="en-US" dirty="0"/>
              <a:t>Consuming Staged Content</a:t>
            </a:r>
            <a:br>
              <a:rPr lang="en-US" dirty="0"/>
            </a:br>
            <a:endParaRPr lang="en-US" dirty="0"/>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553" y="231623"/>
            <a:ext cx="4252853" cy="470429"/>
          </a:xfrm>
        </p:spPr>
        <p:txBody>
          <a:bodyPr>
            <a:normAutofit/>
          </a:bodyPr>
          <a:lstStyle/>
          <a:p>
            <a:r>
              <a:rPr lang="en-US" b="0" dirty="0" smtClean="0"/>
              <a:t>Screen Time</a:t>
            </a:r>
            <a:endParaRPr lang="en-US" b="0" dirty="0"/>
          </a:p>
        </p:txBody>
      </p:sp>
      <p:grpSp>
        <p:nvGrpSpPr>
          <p:cNvPr id="19" name="Group 18"/>
          <p:cNvGrpSpPr/>
          <p:nvPr/>
        </p:nvGrpSpPr>
        <p:grpSpPr>
          <a:xfrm>
            <a:off x="5008632" y="2560266"/>
            <a:ext cx="3355879" cy="787818"/>
            <a:chOff x="5008632" y="2635216"/>
            <a:chExt cx="3355879" cy="787818"/>
          </a:xfrm>
        </p:grpSpPr>
        <p:sp>
          <p:nvSpPr>
            <p:cNvPr id="312" name="TextBox 311"/>
            <p:cNvSpPr txBox="1"/>
            <p:nvPr/>
          </p:nvSpPr>
          <p:spPr>
            <a:xfrm>
              <a:off x="5455473" y="2992147"/>
              <a:ext cx="2909038" cy="430887"/>
            </a:xfrm>
            <a:prstGeom prst="rect">
              <a:avLst/>
            </a:prstGeom>
            <a:noFill/>
          </p:spPr>
          <p:txBody>
            <a:bodyPr wrap="square" rtlCol="0">
              <a:spAutoFit/>
            </a:bodyPr>
            <a:lstStyle/>
            <a:p>
              <a:r>
                <a:rPr lang="en-US" sz="1100" dirty="0" smtClean="0">
                  <a:solidFill>
                    <a:schemeClr val="tx2">
                      <a:lumMod val="75000"/>
                    </a:schemeClr>
                  </a:solidFill>
                  <a:latin typeface="Roboto Light"/>
                  <a:cs typeface="Roboto Light"/>
                </a:rPr>
                <a:t>Younger than 2 years old – No Screen Time</a:t>
              </a:r>
            </a:p>
            <a:p>
              <a:r>
                <a:rPr lang="en-US" sz="1100" dirty="0" smtClean="0">
                  <a:solidFill>
                    <a:schemeClr val="tx2">
                      <a:lumMod val="75000"/>
                    </a:schemeClr>
                  </a:solidFill>
                  <a:latin typeface="Roboto Light"/>
                  <a:cs typeface="Roboto Light"/>
                </a:rPr>
                <a:t>2 to 18 years old – Limit to 2 hours per day</a:t>
              </a:r>
              <a:endParaRPr lang="en-US" sz="1100" dirty="0">
                <a:solidFill>
                  <a:schemeClr val="tx2">
                    <a:lumMod val="75000"/>
                  </a:schemeClr>
                </a:solidFill>
                <a:latin typeface="Roboto Light"/>
                <a:cs typeface="Roboto Light"/>
              </a:endParaRPr>
            </a:p>
          </p:txBody>
        </p:sp>
        <p:sp>
          <p:nvSpPr>
            <p:cNvPr id="313" name="Title 1"/>
            <p:cNvSpPr txBox="1">
              <a:spLocks/>
            </p:cNvSpPr>
            <p:nvPr/>
          </p:nvSpPr>
          <p:spPr>
            <a:xfrm>
              <a:off x="5452878" y="2635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AAP Recommends</a:t>
              </a:r>
              <a:endParaRPr lang="en-US" sz="1200" b="0" dirty="0"/>
            </a:p>
          </p:txBody>
        </p:sp>
        <p:sp>
          <p:nvSpPr>
            <p:cNvPr id="314" name="Oval 313"/>
            <p:cNvSpPr/>
            <p:nvPr/>
          </p:nvSpPr>
          <p:spPr>
            <a:xfrm>
              <a:off x="5056191" y="2789253"/>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008632" y="2783560"/>
              <a:ext cx="474813" cy="3593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2"/>
                  </a:solidFill>
                </a:rPr>
                <a:t></a:t>
              </a:r>
            </a:p>
          </p:txBody>
        </p:sp>
      </p:grpSp>
      <p:grpSp>
        <p:nvGrpSpPr>
          <p:cNvPr id="230" name="Group 229"/>
          <p:cNvGrpSpPr/>
          <p:nvPr/>
        </p:nvGrpSpPr>
        <p:grpSpPr>
          <a:xfrm>
            <a:off x="-19286" y="11445"/>
            <a:ext cx="928102" cy="914400"/>
            <a:chOff x="3732512" y="321322"/>
            <a:chExt cx="928102" cy="914400"/>
          </a:xfrm>
        </p:grpSpPr>
        <p:sp>
          <p:nvSpPr>
            <p:cNvPr id="236" name="Oval 23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37" name="Shape 8841"/>
            <p:cNvSpPr/>
            <p:nvPr/>
          </p:nvSpPr>
          <p:spPr>
            <a:xfrm>
              <a:off x="3732512" y="372378"/>
              <a:ext cx="914400" cy="80867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0" name="Group 19"/>
          <p:cNvGrpSpPr/>
          <p:nvPr/>
        </p:nvGrpSpPr>
        <p:grpSpPr>
          <a:xfrm>
            <a:off x="5008632" y="1248216"/>
            <a:ext cx="3355879" cy="1117175"/>
            <a:chOff x="5008632" y="1248216"/>
            <a:chExt cx="3355879" cy="1117175"/>
          </a:xfrm>
        </p:grpSpPr>
        <p:sp>
          <p:nvSpPr>
            <p:cNvPr id="307" name="Title 1"/>
            <p:cNvSpPr txBox="1">
              <a:spLocks/>
            </p:cNvSpPr>
            <p:nvPr/>
          </p:nvSpPr>
          <p:spPr>
            <a:xfrm>
              <a:off x="5452878" y="1248216"/>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Negatives</a:t>
              </a:r>
              <a:endParaRPr lang="en-US" sz="1200" b="0" dirty="0"/>
            </a:p>
          </p:txBody>
        </p:sp>
        <p:sp>
          <p:nvSpPr>
            <p:cNvPr id="308" name="Oval 307"/>
            <p:cNvSpPr/>
            <p:nvPr/>
          </p:nvSpPr>
          <p:spPr>
            <a:xfrm>
              <a:off x="5044092" y="1415001"/>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08632" y="1425143"/>
              <a:ext cx="474813" cy="35932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1"/>
                  </a:solidFill>
                </a:rPr>
                <a:t></a:t>
              </a:r>
            </a:p>
          </p:txBody>
        </p:sp>
        <p:cxnSp>
          <p:nvCxnSpPr>
            <p:cNvPr id="310" name="Straight Connector 309"/>
            <p:cNvCxnSpPr/>
            <p:nvPr/>
          </p:nvCxnSpPr>
          <p:spPr>
            <a:xfrm>
              <a:off x="5044092" y="2361022"/>
              <a:ext cx="3220432" cy="4369"/>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17468" y="1589631"/>
              <a:ext cx="2947043" cy="674678"/>
            </a:xfrm>
            <a:prstGeom prst="rect">
              <a:avLst/>
            </a:prstGeom>
          </p:spPr>
          <p:txBody>
            <a:bodyPr vert="horz" wrap="square" lIns="91430" tIns="45715" rIns="91430" bIns="45715" numCol="2" spcCol="182880" rtlCol="0" anchor="ctr">
              <a:normAutofit/>
            </a:bodyPr>
            <a:lstStyle/>
            <a:p>
              <a:pPr marL="0" lvl="1"/>
              <a:r>
                <a:rPr lang="en-US" sz="1100" dirty="0">
                  <a:solidFill>
                    <a:schemeClr val="tx2">
                      <a:lumMod val="75000"/>
                    </a:schemeClr>
                  </a:solidFill>
                  <a:latin typeface="Roboto Light"/>
                  <a:cs typeface="Roboto Light"/>
                </a:rPr>
                <a:t>Obesity</a:t>
              </a:r>
            </a:p>
            <a:p>
              <a:pPr marL="0" lvl="1"/>
              <a:r>
                <a:rPr lang="en-US" sz="1100" dirty="0">
                  <a:solidFill>
                    <a:schemeClr val="tx2">
                      <a:lumMod val="75000"/>
                    </a:schemeClr>
                  </a:solidFill>
                  <a:latin typeface="Roboto Light"/>
                  <a:cs typeface="Roboto Light"/>
                </a:rPr>
                <a:t>Behavioral Problems</a:t>
              </a:r>
            </a:p>
            <a:p>
              <a:pPr marL="0" lvl="1"/>
              <a:r>
                <a:rPr lang="en-US" sz="1100" dirty="0">
                  <a:solidFill>
                    <a:schemeClr val="tx2">
                      <a:lumMod val="75000"/>
                    </a:schemeClr>
                  </a:solidFill>
                  <a:latin typeface="Roboto Light"/>
                  <a:cs typeface="Roboto Light"/>
                </a:rPr>
                <a:t>Violence</a:t>
              </a:r>
            </a:p>
            <a:p>
              <a:pPr marL="0" lvl="1"/>
              <a:r>
                <a:rPr lang="en-US" sz="1100" dirty="0">
                  <a:solidFill>
                    <a:schemeClr val="tx2">
                      <a:lumMod val="75000"/>
                    </a:schemeClr>
                  </a:solidFill>
                  <a:latin typeface="Roboto Light"/>
                  <a:cs typeface="Roboto Light"/>
                </a:rPr>
                <a:t>Irregular Sleep</a:t>
              </a:r>
            </a:p>
            <a:p>
              <a:pPr marL="0" lvl="1"/>
              <a:r>
                <a:rPr lang="en-US" sz="1100" dirty="0">
                  <a:solidFill>
                    <a:schemeClr val="tx2">
                      <a:lumMod val="75000"/>
                    </a:schemeClr>
                  </a:solidFill>
                  <a:latin typeface="Roboto Light"/>
                  <a:cs typeface="Roboto Light"/>
                </a:rPr>
                <a:t>Poor Academics</a:t>
              </a:r>
            </a:p>
            <a:p>
              <a:pPr marL="0" lvl="1"/>
              <a:r>
                <a:rPr lang="en-US" sz="1100" dirty="0">
                  <a:solidFill>
                    <a:schemeClr val="tx2">
                      <a:lumMod val="75000"/>
                    </a:schemeClr>
                  </a:solidFill>
                  <a:latin typeface="Roboto Light"/>
                  <a:cs typeface="Roboto Light"/>
                </a:rPr>
                <a:t>Less Time for Play</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fascists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55" name="Group 54"/>
          <p:cNvGrpSpPr/>
          <p:nvPr/>
        </p:nvGrpSpPr>
        <p:grpSpPr>
          <a:xfrm>
            <a:off x="-28568" y="-48091"/>
            <a:ext cx="937384" cy="1005009"/>
            <a:chOff x="3723230" y="261786"/>
            <a:chExt cx="937384" cy="1005009"/>
          </a:xfrm>
        </p:grpSpPr>
        <p:sp>
          <p:nvSpPr>
            <p:cNvPr id="56" name="Oval 55"/>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Shape 8841"/>
            <p:cNvSpPr/>
            <p:nvPr/>
          </p:nvSpPr>
          <p:spPr>
            <a:xfrm>
              <a:off x="3723230" y="261786"/>
              <a:ext cx="914400"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47319"/>
            <a:ext cx="3950280" cy="470429"/>
          </a:xfrm>
        </p:spPr>
        <p:txBody>
          <a:bodyPr>
            <a:normAutofit/>
          </a:bodyPr>
          <a:lstStyle/>
          <a:p>
            <a:r>
              <a:rPr lang="en-US" b="0" dirty="0" smtClean="0"/>
              <a:t>From the Corner Office</a:t>
            </a:r>
            <a:endParaRPr lang="en-US" b="0" dirty="0"/>
          </a:p>
        </p:txBody>
      </p:sp>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810463"/>
            <a:chOff x="4697373" y="965119"/>
            <a:chExt cx="1981796" cy="2810463"/>
          </a:xfrm>
        </p:grpSpPr>
        <p:grpSp>
          <p:nvGrpSpPr>
            <p:cNvPr id="81" name="Group 80"/>
            <p:cNvGrpSpPr/>
            <p:nvPr/>
          </p:nvGrpSpPr>
          <p:grpSpPr>
            <a:xfrm>
              <a:off x="4787484" y="965119"/>
              <a:ext cx="1891685" cy="2810463"/>
              <a:chOff x="466931" y="1085967"/>
              <a:chExt cx="1891685" cy="2810463"/>
            </a:xfrm>
          </p:grpSpPr>
          <p:sp>
            <p:nvSpPr>
              <p:cNvPr id="87" name="TextBox 86"/>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a day of total screen time and an hour a day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62" name="Group 61"/>
          <p:cNvGrpSpPr/>
          <p:nvPr/>
        </p:nvGrpSpPr>
        <p:grpSpPr>
          <a:xfrm>
            <a:off x="-28568" y="-48091"/>
            <a:ext cx="937384" cy="1005009"/>
            <a:chOff x="3723230" y="261786"/>
            <a:chExt cx="937384" cy="1005009"/>
          </a:xfrm>
        </p:grpSpPr>
        <p:sp>
          <p:nvSpPr>
            <p:cNvPr id="63" name="Oval 62"/>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Shape 8841"/>
            <p:cNvSpPr/>
            <p:nvPr/>
          </p:nvSpPr>
          <p:spPr>
            <a:xfrm>
              <a:off x="3723230" y="261786"/>
              <a:ext cx="914400"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16" y="255567"/>
            <a:ext cx="7764282" cy="422542"/>
          </a:xfrm>
        </p:spPr>
        <p:txBody>
          <a:bodyPr/>
          <a:lstStyle/>
          <a:p>
            <a:r>
              <a:rPr lang="en-US" dirty="0" smtClean="0"/>
              <a:t>Concerns</a:t>
            </a:r>
            <a:endParaRPr lang="en-US" dirty="0"/>
          </a:p>
        </p:txBody>
      </p:sp>
      <p:grpSp>
        <p:nvGrpSpPr>
          <p:cNvPr id="7" name="Group 6"/>
          <p:cNvGrpSpPr/>
          <p:nvPr/>
        </p:nvGrpSpPr>
        <p:grpSpPr>
          <a:xfrm>
            <a:off x="-19286" y="-65899"/>
            <a:ext cx="928102" cy="1065474"/>
            <a:chOff x="3732512" y="243978"/>
            <a:chExt cx="928102" cy="1065474"/>
          </a:xfrm>
        </p:grpSpPr>
        <p:sp>
          <p:nvSpPr>
            <p:cNvPr id="8" name="Oval 7"/>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 name="Shape 8841"/>
            <p:cNvSpPr/>
            <p:nvPr/>
          </p:nvSpPr>
          <p:spPr>
            <a:xfrm>
              <a:off x="3732512" y="243978"/>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gr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8229600" cy="422542"/>
          </a:xfrm>
        </p:spPr>
        <p:txBody>
          <a:bodyPr/>
          <a:lstStyle/>
          <a:p>
            <a:r>
              <a:rPr lang="en-US" dirty="0" smtClean="0"/>
              <a:t>Current Stats</a:t>
            </a:r>
            <a:endParaRPr lang="en-US" dirty="0"/>
          </a:p>
        </p:txBody>
      </p:sp>
      <p:sp>
        <p:nvSpPr>
          <p:cNvPr id="3" name="Content Placeholder 2"/>
          <p:cNvSpPr>
            <a:spLocks noGrp="1"/>
          </p:cNvSpPr>
          <p:nvPr>
            <p:ph idx="1"/>
          </p:nvPr>
        </p:nvSpPr>
        <p:spPr/>
        <p:txBody>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grpSp>
        <p:nvGrpSpPr>
          <p:cNvPr id="7" name="Group 6"/>
          <p:cNvGrpSpPr/>
          <p:nvPr/>
        </p:nvGrpSpPr>
        <p:grpSpPr>
          <a:xfrm>
            <a:off x="-19286" y="-65899"/>
            <a:ext cx="928102" cy="1065474"/>
            <a:chOff x="3732512" y="243978"/>
            <a:chExt cx="928102" cy="1065474"/>
          </a:xfrm>
        </p:grpSpPr>
        <p:sp>
          <p:nvSpPr>
            <p:cNvPr id="8" name="Oval 7"/>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9" name="Shape 8841"/>
            <p:cNvSpPr/>
            <p:nvPr/>
          </p:nvSpPr>
          <p:spPr>
            <a:xfrm>
              <a:off x="3732512" y="243978"/>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Reduce?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6824482" cy="422542"/>
          </a:xfrm>
        </p:spPr>
        <p:txBody>
          <a:bodyPr/>
          <a:lstStyle/>
          <a:p>
            <a:r>
              <a:rPr lang="en-US" dirty="0" smtClean="0"/>
              <a:t>How to </a:t>
            </a:r>
            <a:r>
              <a:rPr lang="en-US" dirty="0" smtClean="0"/>
              <a:t>Reduce Screen Time?</a:t>
            </a:r>
            <a:endParaRPr lang="en-US" dirty="0"/>
          </a:p>
        </p:txBody>
      </p:sp>
      <p:grpSp>
        <p:nvGrpSpPr>
          <p:cNvPr id="4" name="Group 3"/>
          <p:cNvGrpSpPr/>
          <p:nvPr/>
        </p:nvGrpSpPr>
        <p:grpSpPr>
          <a:xfrm>
            <a:off x="-19286" y="-17777"/>
            <a:ext cx="928102" cy="969230"/>
            <a:chOff x="3732512" y="292100"/>
            <a:chExt cx="928102"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32512" y="292100"/>
              <a:ext cx="914400" cy="96923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7" name="Group 6"/>
          <p:cNvGrpSpPr/>
          <p:nvPr/>
        </p:nvGrpSpPr>
        <p:grpSpPr>
          <a:xfrm>
            <a:off x="390556" y="877452"/>
            <a:ext cx="2611263" cy="3095390"/>
            <a:chOff x="390555" y="877452"/>
            <a:chExt cx="2611263" cy="3095390"/>
          </a:xfrm>
        </p:grpSpPr>
        <p:grpSp>
          <p:nvGrpSpPr>
            <p:cNvPr id="8" name="Group 7"/>
            <p:cNvGrpSpPr/>
            <p:nvPr/>
          </p:nvGrpSpPr>
          <p:grpSpPr>
            <a:xfrm>
              <a:off x="407035" y="877452"/>
              <a:ext cx="2563994" cy="1334324"/>
              <a:chOff x="407035" y="877452"/>
              <a:chExt cx="2563994" cy="1334324"/>
            </a:xfrm>
          </p:grpSpPr>
          <p:sp>
            <p:nvSpPr>
              <p:cNvPr id="15" name="TextBox 14"/>
              <p:cNvSpPr txBox="1"/>
              <p:nvPr/>
            </p:nvSpPr>
            <p:spPr>
              <a:xfrm>
                <a:off x="831273" y="1196113"/>
                <a:ext cx="2139756" cy="1015663"/>
              </a:xfrm>
              <a:prstGeom prst="rect">
                <a:avLst/>
              </a:prstGeom>
              <a:noFill/>
            </p:spPr>
            <p:txBody>
              <a:bodyPr wrap="square" rtlCol="0">
                <a:spAutoFit/>
              </a:bodyPr>
              <a:lstStyle/>
              <a:p>
                <a:r>
                  <a:rPr lang="en-US" sz="1000" dirty="0" smtClean="0">
                    <a:solidFill>
                      <a:schemeClr val="tx2">
                        <a:lumMod val="75000"/>
                      </a:schemeClr>
                    </a:solidFill>
                    <a:latin typeface="Roboto Light"/>
                    <a:cs typeface="Roboto Light"/>
                  </a:rPr>
                  <a:t>Kids with TV’s in their bedroom what more TV than kids who don’t</a:t>
                </a:r>
                <a:r>
                  <a:rPr lang="en-US" sz="1000" dirty="0">
                    <a:solidFill>
                      <a:schemeClr val="tx2">
                        <a:lumMod val="75000"/>
                      </a:schemeClr>
                    </a:solidFill>
                    <a:latin typeface="Roboto Light"/>
                    <a:cs typeface="Roboto Light"/>
                  </a:rPr>
                  <a:t>. Monitor your child's screen time and </a:t>
                </a:r>
                <a:r>
                  <a:rPr lang="en-US" sz="1000" dirty="0" smtClean="0">
                    <a:solidFill>
                      <a:schemeClr val="tx2">
                        <a:lumMod val="75000"/>
                      </a:schemeClr>
                    </a:solidFill>
                    <a:latin typeface="Roboto Light"/>
                    <a:cs typeface="Roboto Light"/>
                  </a:rPr>
                  <a:t>websites by </a:t>
                </a:r>
                <a:r>
                  <a:rPr lang="en-US" sz="1000" dirty="0">
                    <a:solidFill>
                      <a:schemeClr val="tx2">
                        <a:lumMod val="75000"/>
                      </a:schemeClr>
                    </a:solidFill>
                    <a:latin typeface="Roboto Light"/>
                    <a:cs typeface="Roboto Light"/>
                  </a:rPr>
                  <a:t>keeping TVs and computers in a common area in your house.</a:t>
                </a:r>
                <a:endParaRPr lang="en-US" sz="1000" dirty="0">
                  <a:solidFill>
                    <a:schemeClr val="tx2">
                      <a:lumMod val="75000"/>
                    </a:schemeClr>
                  </a:solidFill>
                  <a:latin typeface="Roboto Light"/>
                  <a:cs typeface="Roboto Light"/>
                </a:endParaRPr>
              </a:p>
            </p:txBody>
          </p:sp>
          <p:sp>
            <p:nvSpPr>
              <p:cNvPr id="16" name="Title 1"/>
              <p:cNvSpPr txBox="1">
                <a:spLocks/>
              </p:cNvSpPr>
              <p:nvPr/>
            </p:nvSpPr>
            <p:spPr>
              <a:xfrm>
                <a:off x="831492" y="877452"/>
                <a:ext cx="20765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Keep Out of the Bedroom</a:t>
                </a:r>
                <a:endParaRPr lang="en-US" sz="1200" b="0" dirty="0"/>
              </a:p>
            </p:txBody>
          </p:sp>
          <p:sp>
            <p:nvSpPr>
              <p:cNvPr id="17" name="Oval 1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07035" y="1037757"/>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endParaRPr lang="en-US" sz="1400" dirty="0">
                  <a:solidFill>
                    <a:srgbClr val="FC395B"/>
                  </a:solidFill>
                </a:endParaRPr>
              </a:p>
            </p:txBody>
          </p:sp>
        </p:grpSp>
        <p:grpSp>
          <p:nvGrpSpPr>
            <p:cNvPr id="9" name="Group 8"/>
            <p:cNvGrpSpPr/>
            <p:nvPr/>
          </p:nvGrpSpPr>
          <p:grpSpPr>
            <a:xfrm>
              <a:off x="390555" y="2638518"/>
              <a:ext cx="2578934" cy="1334324"/>
              <a:chOff x="392095" y="877452"/>
              <a:chExt cx="2578934" cy="1334324"/>
            </a:xfrm>
          </p:grpSpPr>
          <p:sp>
            <p:nvSpPr>
              <p:cNvPr id="11" name="TextBox 10"/>
              <p:cNvSpPr txBox="1"/>
              <p:nvPr/>
            </p:nvSpPr>
            <p:spPr>
              <a:xfrm>
                <a:off x="831273" y="1196113"/>
                <a:ext cx="2139756" cy="1015663"/>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Rather than relying on screen time for entertainment, help your child find other things to do, such as reading, playing a sport, helping with cooking or trying a board game.</a:t>
                </a:r>
                <a:endParaRPr lang="en-US" sz="1000" dirty="0">
                  <a:solidFill>
                    <a:schemeClr val="tx2">
                      <a:lumMod val="75000"/>
                    </a:schemeClr>
                  </a:solidFill>
                  <a:latin typeface="Roboto Light"/>
                  <a:cs typeface="Roboto Light"/>
                </a:endParaRPr>
              </a:p>
            </p:txBody>
          </p:sp>
          <p:sp>
            <p:nvSpPr>
              <p:cNvPr id="1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Suggest </a:t>
                </a:r>
                <a:r>
                  <a:rPr lang="en-US" sz="1200" b="0" dirty="0"/>
                  <a:t>other activities</a:t>
                </a:r>
                <a:endParaRPr lang="en-US" sz="1200" b="0" dirty="0"/>
              </a:p>
            </p:txBody>
          </p:sp>
          <p:sp>
            <p:nvSpPr>
              <p:cNvPr id="13" name="Oval 1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hape 8841"/>
              <p:cNvSpPr/>
              <p:nvPr/>
            </p:nvSpPr>
            <p:spPr>
              <a:xfrm>
                <a:off x="392095" y="1025828"/>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endParaRPr lang="en-US" sz="1400" dirty="0">
                  <a:solidFill>
                    <a:schemeClr val="accent2"/>
                  </a:solidFill>
                </a:endParaRPr>
              </a:p>
            </p:txBody>
          </p:sp>
        </p:grpSp>
        <p:cxnSp>
          <p:nvCxnSpPr>
            <p:cNvPr id="10" name="Straight Connector 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15908" y="875912"/>
            <a:ext cx="2629965" cy="2479837"/>
            <a:chOff x="371853" y="877452"/>
            <a:chExt cx="2629965" cy="2479837"/>
          </a:xfrm>
        </p:grpSpPr>
        <p:grpSp>
          <p:nvGrpSpPr>
            <p:cNvPr id="20" name="Group 19"/>
            <p:cNvGrpSpPr/>
            <p:nvPr/>
          </p:nvGrpSpPr>
          <p:grpSpPr>
            <a:xfrm>
              <a:off x="371853" y="877452"/>
              <a:ext cx="2599176" cy="1180435"/>
              <a:chOff x="371853" y="877452"/>
              <a:chExt cx="2599176" cy="1180435"/>
            </a:xfrm>
          </p:grpSpPr>
          <p:sp>
            <p:nvSpPr>
              <p:cNvPr id="27" name="TextBox 26"/>
              <p:cNvSpPr txBox="1"/>
              <p:nvPr/>
            </p:nvSpPr>
            <p:spPr>
              <a:xfrm>
                <a:off x="831273" y="1196113"/>
                <a:ext cx="2139756" cy="861774"/>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Allowing your child to eat or snack in front of the TV increases his or her screen time. The habit also encourages mindless munching, which can lead to weight gain.</a:t>
                </a:r>
                <a:endParaRPr lang="en-US" sz="1000" dirty="0">
                  <a:solidFill>
                    <a:schemeClr val="tx2">
                      <a:lumMod val="75000"/>
                    </a:schemeClr>
                  </a:solidFill>
                  <a:latin typeface="Roboto Light"/>
                  <a:cs typeface="Roboto Light"/>
                </a:endParaRPr>
              </a:p>
            </p:txBody>
          </p:sp>
          <p:sp>
            <p:nvSpPr>
              <p:cNvPr id="28"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Don’t Eat in Front of TV</a:t>
                </a:r>
                <a:endParaRPr lang="en-US" sz="1200" b="0" dirty="0"/>
              </a:p>
            </p:txBody>
          </p:sp>
          <p:sp>
            <p:nvSpPr>
              <p:cNvPr id="29" name="Oval 2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Shape 8841"/>
              <p:cNvSpPr/>
              <p:nvPr/>
            </p:nvSpPr>
            <p:spPr>
              <a:xfrm>
                <a:off x="371853"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endParaRPr lang="en-US" sz="1400" dirty="0">
                  <a:solidFill>
                    <a:schemeClr val="accent3"/>
                  </a:solidFill>
                </a:endParaRPr>
              </a:p>
            </p:txBody>
          </p:sp>
        </p:grpSp>
        <p:grpSp>
          <p:nvGrpSpPr>
            <p:cNvPr id="21" name="Group 20"/>
            <p:cNvGrpSpPr/>
            <p:nvPr/>
          </p:nvGrpSpPr>
          <p:grpSpPr>
            <a:xfrm>
              <a:off x="385707" y="2638518"/>
              <a:ext cx="2583782" cy="718771"/>
              <a:chOff x="387247" y="877452"/>
              <a:chExt cx="2583782" cy="718771"/>
            </a:xfrm>
          </p:grpSpPr>
          <p:sp>
            <p:nvSpPr>
              <p:cNvPr id="23" name="TextBox 22"/>
              <p:cNvSpPr txBox="1"/>
              <p:nvPr/>
            </p:nvSpPr>
            <p:spPr>
              <a:xfrm>
                <a:off x="831273" y="1196113"/>
                <a:ext cx="2139756" cy="400110"/>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Be a good role model by limiting your own screen time.</a:t>
                </a:r>
                <a:endParaRPr lang="en-US" sz="1000" dirty="0">
                  <a:solidFill>
                    <a:schemeClr val="tx2">
                      <a:lumMod val="75000"/>
                    </a:schemeClr>
                  </a:solidFill>
                  <a:latin typeface="Roboto Light"/>
                  <a:cs typeface="Roboto Light"/>
                </a:endParaRPr>
              </a:p>
            </p:txBody>
          </p:sp>
          <p:sp>
            <p:nvSpPr>
              <p:cNvPr id="2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a Good Example</a:t>
                </a:r>
                <a:endParaRPr lang="en-US" sz="1200" b="0" dirty="0"/>
              </a:p>
            </p:txBody>
          </p:sp>
          <p:sp>
            <p:nvSpPr>
              <p:cNvPr id="25" name="Oval 2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endParaRPr lang="en-US" sz="1400" dirty="0">
                  <a:solidFill>
                    <a:schemeClr val="accent4"/>
                  </a:solidFill>
                </a:endParaRPr>
              </a:p>
            </p:txBody>
          </p:sp>
        </p:grpSp>
        <p:cxnSp>
          <p:nvCxnSpPr>
            <p:cNvPr id="22" name="Straight Connector 21"/>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73815" y="875913"/>
            <a:ext cx="2616112" cy="3249278"/>
            <a:chOff x="6073815" y="875913"/>
            <a:chExt cx="2616112" cy="3249278"/>
          </a:xfrm>
        </p:grpSpPr>
        <p:grpSp>
          <p:nvGrpSpPr>
            <p:cNvPr id="32" name="Group 31"/>
            <p:cNvGrpSpPr/>
            <p:nvPr/>
          </p:nvGrpSpPr>
          <p:grpSpPr>
            <a:xfrm>
              <a:off x="6073815" y="875913"/>
              <a:ext cx="2585323" cy="1642100"/>
              <a:chOff x="385706" y="877452"/>
              <a:chExt cx="2585323" cy="1642100"/>
            </a:xfrm>
          </p:grpSpPr>
          <p:sp>
            <p:nvSpPr>
              <p:cNvPr id="38" name="TextBox 37"/>
              <p:cNvSpPr txBox="1"/>
              <p:nvPr/>
            </p:nvSpPr>
            <p:spPr>
              <a:xfrm>
                <a:off x="831273" y="1196113"/>
                <a:ext cx="2139756" cy="1323439"/>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endParaRPr lang="en-US" sz="1000" dirty="0">
                  <a:solidFill>
                    <a:schemeClr val="tx2">
                      <a:lumMod val="75000"/>
                    </a:schemeClr>
                  </a:solidFill>
                  <a:latin typeface="Roboto Light"/>
                  <a:cs typeface="Roboto Light"/>
                </a:endParaRPr>
              </a:p>
            </p:txBody>
          </p:sp>
          <p:sp>
            <p:nvSpPr>
              <p:cNvPr id="39"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School Day Rules</a:t>
                </a:r>
                <a:endParaRPr lang="en-US" sz="1200" b="0" dirty="0"/>
              </a:p>
            </p:txBody>
          </p:sp>
          <p:sp>
            <p:nvSpPr>
              <p:cNvPr id="40" name="Oval 39"/>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Shape 8841"/>
              <p:cNvSpPr/>
              <p:nvPr/>
            </p:nvSpPr>
            <p:spPr>
              <a:xfrm>
                <a:off x="385706" y="104482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endParaRPr lang="en-US" sz="1400" dirty="0">
                  <a:solidFill>
                    <a:schemeClr val="accent5"/>
                  </a:solidFill>
                </a:endParaRPr>
              </a:p>
            </p:txBody>
          </p:sp>
        </p:grpSp>
        <p:grpSp>
          <p:nvGrpSpPr>
            <p:cNvPr id="33" name="Group 32"/>
            <p:cNvGrpSpPr/>
            <p:nvPr/>
          </p:nvGrpSpPr>
          <p:grpSpPr>
            <a:xfrm>
              <a:off x="6073815" y="2636979"/>
              <a:ext cx="2583782" cy="1488212"/>
              <a:chOff x="387247" y="877452"/>
              <a:chExt cx="2583782" cy="1488212"/>
            </a:xfrm>
          </p:grpSpPr>
          <p:sp>
            <p:nvSpPr>
              <p:cNvPr id="34" name="TextBox 33"/>
              <p:cNvSpPr txBox="1"/>
              <p:nvPr/>
            </p:nvSpPr>
            <p:spPr>
              <a:xfrm>
                <a:off x="831273" y="1196113"/>
                <a:ext cx="2139756" cy="1169551"/>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 If screen time is becoming a source of tension in your family, unplug the </a:t>
                </a:r>
                <a:r>
                  <a:rPr lang="en-US" sz="1000" dirty="0" smtClean="0">
                    <a:solidFill>
                      <a:schemeClr val="tx2">
                        <a:lumMod val="75000"/>
                      </a:schemeClr>
                    </a:solidFill>
                    <a:latin typeface="Roboto Light"/>
                    <a:cs typeface="Roboto Light"/>
                  </a:rPr>
                  <a:t>TV, Computers, and devices for </a:t>
                </a:r>
                <a:r>
                  <a:rPr lang="en-US" sz="1000" dirty="0">
                    <a:solidFill>
                      <a:schemeClr val="tx2">
                        <a:lumMod val="75000"/>
                      </a:schemeClr>
                    </a:solidFill>
                    <a:latin typeface="Roboto Light"/>
                    <a:cs typeface="Roboto Light"/>
                  </a:rPr>
                  <a:t>a while. You might designate one day a week or month as a screen-free day for the whole </a:t>
                </a:r>
                <a:r>
                  <a:rPr lang="en-US" sz="1000" dirty="0" smtClean="0">
                    <a:solidFill>
                      <a:schemeClr val="tx2">
                        <a:lumMod val="75000"/>
                      </a:schemeClr>
                    </a:solidFill>
                    <a:latin typeface="Roboto Light"/>
                    <a:cs typeface="Roboto Light"/>
                  </a:rPr>
                  <a:t>family.</a:t>
                </a:r>
                <a:endParaRPr lang="en-US" sz="1000" dirty="0">
                  <a:solidFill>
                    <a:schemeClr val="tx2">
                      <a:lumMod val="75000"/>
                    </a:schemeClr>
                  </a:solidFill>
                  <a:latin typeface="Roboto Light"/>
                  <a:cs typeface="Roboto Light"/>
                </a:endParaRPr>
              </a:p>
            </p:txBody>
          </p:sp>
          <p:sp>
            <p:nvSpPr>
              <p:cNvPr id="35"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Unplug it</a:t>
                </a:r>
                <a:endParaRPr lang="en-US" sz="1200" b="0" dirty="0"/>
              </a:p>
            </p:txBody>
          </p:sp>
          <p:sp>
            <p:nvSpPr>
              <p:cNvPr id="36" name="Oval 35"/>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endParaRPr lang="en-US" sz="1400" dirty="0">
                  <a:solidFill>
                    <a:schemeClr val="accent6"/>
                  </a:solidFill>
                </a:endParaRPr>
              </a:p>
            </p:txBody>
          </p:sp>
        </p:grp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Bio</a:t>
            </a:r>
            <a:endParaRPr lang="en-US" b="0" dirty="0"/>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Husband married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a:t>
            </a:r>
            <a:r>
              <a:rPr lang="en-US" sz="1200" i="1" dirty="0" smtClean="0">
                <a:solidFill>
                  <a:schemeClr val="tx2">
                    <a:lumMod val="50000"/>
                  </a:schemeClr>
                </a:solidFill>
                <a:latin typeface="Roboto Light"/>
                <a:cs typeface="Roboto Light"/>
              </a:rPr>
              <a:t>.NET </a:t>
            </a:r>
            <a:r>
              <a:rPr lang="en-US" sz="1200" i="1" dirty="0" smtClean="0">
                <a:solidFill>
                  <a:schemeClr val="tx2">
                    <a:lumMod val="50000"/>
                  </a:schemeClr>
                </a:solidFill>
                <a:latin typeface="Roboto Light"/>
                <a:cs typeface="Roboto Light"/>
              </a:rPr>
              <a:t>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18" y="255567"/>
            <a:ext cx="8097195" cy="422542"/>
          </a:xfrm>
        </p:spPr>
        <p:txBody>
          <a:bodyPr/>
          <a:lstStyle/>
          <a:p>
            <a:r>
              <a:rPr lang="en-US" dirty="0" smtClean="0"/>
              <a:t>Teach coding</a:t>
            </a:r>
            <a:endParaRPr lang="en-US" dirty="0"/>
          </a:p>
        </p:txBody>
      </p:sp>
      <p:grpSp>
        <p:nvGrpSpPr>
          <p:cNvPr id="4" name="Group 3"/>
          <p:cNvGrpSpPr/>
          <p:nvPr/>
        </p:nvGrpSpPr>
        <p:grpSpPr>
          <a:xfrm>
            <a:off x="-19286" y="-17777"/>
            <a:ext cx="928102" cy="969230"/>
            <a:chOff x="3732512" y="292100"/>
            <a:chExt cx="928102" cy="969230"/>
          </a:xfrm>
        </p:grpSpPr>
        <p:sp>
          <p:nvSpPr>
            <p:cNvPr id="5" name="Oval 4"/>
            <p:cNvSpPr/>
            <p:nvPr/>
          </p:nvSpPr>
          <p:spPr>
            <a:xfrm>
              <a:off x="3746214" y="321322"/>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Shape 8841"/>
            <p:cNvSpPr/>
            <p:nvPr/>
          </p:nvSpPr>
          <p:spPr>
            <a:xfrm>
              <a:off x="3732512" y="292100"/>
              <a:ext cx="914400" cy="96923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4400" dirty="0">
                <a:solidFill>
                  <a:schemeClr val="bg1"/>
                </a:solidFill>
              </a:endParaRPr>
            </a:p>
          </p:txBody>
        </p:sp>
      </p:gr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dirty="0" smtClean="0"/>
              <a:t>The Family</a:t>
            </a:r>
            <a:endParaRPr lang="en-US" b="0" dirty="0"/>
          </a:p>
        </p:txBody>
      </p:sp>
      <p:grpSp>
        <p:nvGrpSpPr>
          <p:cNvPr id="16" name="Group 15"/>
          <p:cNvGrpSpPr/>
          <p:nvPr/>
        </p:nvGrpSpPr>
        <p:grpSpPr>
          <a:xfrm>
            <a:off x="3425070" y="93150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23"/>
          <p:cNvGrpSpPr/>
          <p:nvPr/>
        </p:nvGrpSpPr>
        <p:grpSpPr>
          <a:xfrm>
            <a:off x="1132375" y="93150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4" name="Group 33"/>
          <p:cNvGrpSpPr/>
          <p:nvPr/>
        </p:nvGrpSpPr>
        <p:grpSpPr>
          <a:xfrm>
            <a:off x="5834684" y="93150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13487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40" y="111659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90" y="112514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a:solidFill>
                  <a:schemeClr val="bg1"/>
                </a:solidFill>
              </a:rPr>
              <a:t>Now You Have Done It</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01" y="1052424"/>
            <a:ext cx="1707637" cy="3800475"/>
          </a:xfrm>
          <a:prstGeom prst="rect">
            <a:avLst/>
          </a:prstGeom>
        </p:spPr>
      </p:pic>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5780" y="1070658"/>
            <a:ext cx="4651022" cy="3127403"/>
          </a:xfrm>
        </p:spPr>
        <p:txBody>
          <a:bodyPr>
            <a:normAutofit/>
          </a:bodyPr>
          <a:lstStyle/>
          <a:p>
            <a:r>
              <a:rPr lang="en-US" sz="1600" dirty="0">
                <a:solidFill>
                  <a:srgbClr val="FF0000"/>
                </a:solidFill>
              </a:rPr>
              <a:t>TODO: List of good books</a:t>
            </a:r>
          </a:p>
        </p:txBody>
      </p:sp>
      <p:sp>
        <p:nvSpPr>
          <p:cNvPr id="3" name="Title 2"/>
          <p:cNvSpPr>
            <a:spLocks noGrp="1"/>
          </p:cNvSpPr>
          <p:nvPr>
            <p:ph type="title"/>
          </p:nvPr>
        </p:nvSpPr>
        <p:spPr>
          <a:xfrm>
            <a:off x="1701608" y="423332"/>
            <a:ext cx="6985194" cy="422542"/>
          </a:xfrm>
        </p:spPr>
        <p:txBody>
          <a:bodyPr>
            <a:normAutofit/>
          </a:bodyPr>
          <a:lstStyle/>
          <a:p>
            <a:r>
              <a:rPr lang="en-US" dirty="0" smtClean="0"/>
              <a:t>Pregnancy -Tech</a:t>
            </a:r>
            <a:endParaRPr lang="en-US" dirty="0"/>
          </a:p>
        </p:txBody>
      </p:sp>
      <p:sp>
        <p:nvSpPr>
          <p:cNvPr id="4" name="Text Placeholder 3"/>
          <p:cNvSpPr>
            <a:spLocks noGrp="1"/>
          </p:cNvSpPr>
          <p:nvPr>
            <p:ph type="body" sz="quarter" idx="13"/>
          </p:nvPr>
        </p:nvSpPr>
        <p:spPr>
          <a:xfrm>
            <a:off x="569421" y="1592531"/>
            <a:ext cx="3458948" cy="2605530"/>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phone</a:t>
            </a:r>
          </a:p>
          <a:p>
            <a:r>
              <a:rPr lang="en-US" dirty="0" smtClean="0"/>
              <a:t>Start a pool on when the baby will be born</a:t>
            </a:r>
          </a:p>
          <a:p>
            <a:pPr lvl="1"/>
            <a:r>
              <a:rPr lang="en-US" dirty="0" smtClean="0">
                <a:hlinkClick r:id="rId4"/>
              </a:rPr>
              <a:t>babybookie.com</a:t>
            </a:r>
            <a:endParaRPr lang="en-US" dirty="0"/>
          </a:p>
        </p:txBody>
      </p:sp>
      <p:grpSp>
        <p:nvGrpSpPr>
          <p:cNvPr id="5" name="Group 4"/>
          <p:cNvGrpSpPr/>
          <p:nvPr/>
        </p:nvGrpSpPr>
        <p:grpSpPr>
          <a:xfrm>
            <a:off x="-228871" y="-381076"/>
            <a:ext cx="1415328" cy="1451734"/>
            <a:chOff x="3736812" y="175633"/>
            <a:chExt cx="1415328" cy="1451734"/>
          </a:xfrm>
        </p:grpSpPr>
        <p:sp>
          <p:nvSpPr>
            <p:cNvPr id="7" name="Oval 6"/>
            <p:cNvSpPr/>
            <p:nvPr/>
          </p:nvSpPr>
          <p:spPr>
            <a:xfrm>
              <a:off x="3987276" y="562384"/>
              <a:ext cx="914400" cy="914400"/>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Shape 8841"/>
            <p:cNvSpPr/>
            <p:nvPr/>
          </p:nvSpPr>
          <p:spPr>
            <a:xfrm>
              <a:off x="3736812" y="175633"/>
              <a:ext cx="1415328" cy="14517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smtClean="0">
                  <a:solidFill>
                    <a:srgbClr val="F4F4F4"/>
                  </a:solidFill>
                  <a:latin typeface="baby icons" panose="02000500000000000000" pitchFamily="2" charset="0"/>
                </a:rPr>
                <a:t>r</a:t>
              </a:r>
              <a:endParaRPr lang="en-US" sz="4400" dirty="0">
                <a:solidFill>
                  <a:srgbClr val="F4F4F4"/>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12403</TotalTime>
  <Words>13531</Words>
  <Application>Microsoft Office PowerPoint</Application>
  <PresentationFormat>On-screen Show (16:9)</PresentationFormat>
  <Paragraphs>2008</Paragraphs>
  <Slides>137</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137</vt:i4>
      </vt:variant>
    </vt:vector>
  </HeadingPairs>
  <TitlesOfParts>
    <vt:vector size="149"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Now You Have Done It</vt:lpstr>
      <vt:lpstr>Pregnancy</vt:lpstr>
      <vt:lpstr>Debugging in Production</vt:lpstr>
      <vt:lpstr>Pregnancy -Tech</vt:lpstr>
      <vt:lpstr>The Delivery</vt:lpstr>
      <vt:lpstr>The Delivery -Tech</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Workflow of a day using apps</vt:lpstr>
      <vt:lpstr>Staying Current</vt:lpstr>
      <vt:lpstr>Staying Current</vt:lpstr>
      <vt:lpstr>Staging Content</vt:lpstr>
      <vt:lpstr>Consuming Staged Content </vt:lpstr>
      <vt:lpstr>Kids &amp; Technology</vt:lpstr>
      <vt:lpstr>Screen Time</vt:lpstr>
      <vt:lpstr>Screen Time</vt:lpstr>
      <vt:lpstr>Doctor’s Don’t Know Nothing</vt:lpstr>
      <vt:lpstr>From the Corner Office</vt:lpstr>
      <vt:lpstr>From the Corner Office</vt:lpstr>
      <vt:lpstr>From the Corner Office</vt:lpstr>
      <vt:lpstr>Why concerned?</vt:lpstr>
      <vt:lpstr>Concerns</vt:lpstr>
      <vt:lpstr>Current Stats</vt:lpstr>
      <vt:lpstr>How to Reduce?</vt:lpstr>
      <vt:lpstr>How to Reduce Screen Time?</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646</cp:revision>
  <dcterms:created xsi:type="dcterms:W3CDTF">2010-04-12T23:12:02Z</dcterms:created>
  <dcterms:modified xsi:type="dcterms:W3CDTF">2015-04-22T04:00:13Z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